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Be Vietnam Ultra-Bold" charset="1" panose="00000900000000000000"/>
      <p:regular r:id="rId14"/>
    </p:embeddedFont>
    <p:embeddedFont>
      <p:font typeface="Be Vietnam" charset="1" panose="00000500000000000000"/>
      <p:regular r:id="rId15"/>
    </p:embeddedFont>
    <p:embeddedFont>
      <p:font typeface="Arimo Bold" charset="1" panose="020B0704020202020204"/>
      <p:regular r:id="rId16"/>
    </p:embeddedFont>
    <p:embeddedFont>
      <p:font typeface="Quicksand Medium" charset="1" panose="000006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svg>
</file>

<file path=ppt/media/image2.svg>
</file>

<file path=ppt/media/image3.jpeg>
</file>

<file path=ppt/media/image4.png>
</file>

<file path=ppt/media/image5.pn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842659" y="1068800"/>
            <a:ext cx="6226141" cy="8149399"/>
          </a:xfrm>
          <a:custGeom>
            <a:avLst/>
            <a:gdLst/>
            <a:ahLst/>
            <a:cxnLst/>
            <a:rect r="r" b="b" t="t" l="l"/>
            <a:pathLst>
              <a:path h="8149399" w="6226141">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956140"/>
            <a:ext cx="6001719" cy="1615192"/>
          </a:xfrm>
          <a:prstGeom prst="rect">
            <a:avLst/>
          </a:prstGeom>
        </p:spPr>
        <p:txBody>
          <a:bodyPr anchor="t" rtlCol="false" tIns="0" lIns="0" bIns="0" rIns="0">
            <a:spAutoFit/>
          </a:bodyPr>
          <a:lstStyle/>
          <a:p>
            <a:pPr algn="l" marL="0" indent="0" lvl="0">
              <a:lnSpc>
                <a:spcPts val="12215"/>
              </a:lnSpc>
            </a:pPr>
            <a:r>
              <a:rPr lang="en-US" sz="12215" spc="-513">
                <a:solidFill>
                  <a:srgbClr val="3139A8"/>
                </a:solidFill>
                <a:latin typeface="Be Vietnam Ultra-Bold"/>
              </a:rPr>
              <a:t>MyToDo</a:t>
            </a:r>
          </a:p>
        </p:txBody>
      </p:sp>
      <p:sp>
        <p:nvSpPr>
          <p:cNvPr name="TextBox 10" id="10"/>
          <p:cNvSpPr txBox="true"/>
          <p:nvPr/>
        </p:nvSpPr>
        <p:spPr>
          <a:xfrm rot="0">
            <a:off x="1219200" y="4953654"/>
            <a:ext cx="7924800" cy="2215236"/>
          </a:xfrm>
          <a:prstGeom prst="rect">
            <a:avLst/>
          </a:prstGeom>
        </p:spPr>
        <p:txBody>
          <a:bodyPr anchor="t" rtlCol="false" tIns="0" lIns="0" bIns="0" rIns="0">
            <a:spAutoFit/>
          </a:bodyPr>
          <a:lstStyle/>
          <a:p>
            <a:pPr algn="l" marL="0" indent="0" lvl="0">
              <a:lnSpc>
                <a:spcPts val="8640"/>
              </a:lnSpc>
            </a:pPr>
            <a:r>
              <a:rPr lang="en-US" sz="8151" spc="-342">
                <a:solidFill>
                  <a:srgbClr val="3139A8"/>
                </a:solidFill>
                <a:latin typeface="Be Vietnam"/>
              </a:rPr>
              <a:t>PROYEK SISTEM BASIS DATA 02</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2474521" y="1706809"/>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CONTRIBUTORS</a:t>
            </a:r>
          </a:p>
        </p:txBody>
      </p:sp>
      <p:grpSp>
        <p:nvGrpSpPr>
          <p:cNvPr name="Group 3" id="3"/>
          <p:cNvGrpSpPr/>
          <p:nvPr/>
        </p:nvGrpSpPr>
        <p:grpSpPr>
          <a:xfrm rot="0">
            <a:off x="2898489" y="4015057"/>
            <a:ext cx="12491021" cy="4124847"/>
            <a:chOff x="0" y="0"/>
            <a:chExt cx="3158819" cy="1043121"/>
          </a:xfrm>
        </p:grpSpPr>
        <p:sp>
          <p:nvSpPr>
            <p:cNvPr name="Freeform 4" id="4"/>
            <p:cNvSpPr/>
            <p:nvPr/>
          </p:nvSpPr>
          <p:spPr>
            <a:xfrm flipH="false" flipV="false" rot="0">
              <a:off x="0" y="0"/>
              <a:ext cx="3158819" cy="1043121"/>
            </a:xfrm>
            <a:custGeom>
              <a:avLst/>
              <a:gdLst/>
              <a:ahLst/>
              <a:cxnLst/>
              <a:rect r="r" b="b" t="t" l="l"/>
              <a:pathLst>
                <a:path h="1043121" w="3158819">
                  <a:moveTo>
                    <a:pt x="0" y="0"/>
                  </a:moveTo>
                  <a:lnTo>
                    <a:pt x="3158819" y="0"/>
                  </a:lnTo>
                  <a:lnTo>
                    <a:pt x="3158819" y="1043121"/>
                  </a:lnTo>
                  <a:lnTo>
                    <a:pt x="0" y="1043121"/>
                  </a:lnTo>
                  <a:close/>
                </a:path>
              </a:pathLst>
            </a:custGeom>
            <a:solidFill>
              <a:srgbClr val="3139A8"/>
            </a:solidFill>
          </p:spPr>
        </p:sp>
        <p:sp>
          <p:nvSpPr>
            <p:cNvPr name="TextBox 5" id="5"/>
            <p:cNvSpPr txBox="true"/>
            <p:nvPr/>
          </p:nvSpPr>
          <p:spPr>
            <a:xfrm>
              <a:off x="0" y="19050"/>
              <a:ext cx="3158819" cy="1024071"/>
            </a:xfrm>
            <a:prstGeom prst="rect">
              <a:avLst/>
            </a:prstGeom>
          </p:spPr>
          <p:txBody>
            <a:bodyPr anchor="ctr" rtlCol="false" tIns="50800" lIns="50800" bIns="50800" rIns="50800"/>
            <a:lstStyle/>
            <a:p>
              <a:pPr algn="ctr">
                <a:lnSpc>
                  <a:spcPts val="2266"/>
                </a:lnSpc>
              </a:pPr>
            </a:p>
          </p:txBody>
        </p:sp>
      </p:grpSp>
      <p:sp>
        <p:nvSpPr>
          <p:cNvPr name="TextBox 6" id="6"/>
          <p:cNvSpPr txBox="true"/>
          <p:nvPr/>
        </p:nvSpPr>
        <p:spPr>
          <a:xfrm rot="0">
            <a:off x="2898489" y="4797740"/>
            <a:ext cx="12491021" cy="2642095"/>
          </a:xfrm>
          <a:prstGeom prst="rect">
            <a:avLst/>
          </a:prstGeom>
        </p:spPr>
        <p:txBody>
          <a:bodyPr anchor="t" rtlCol="false" tIns="0" lIns="0" bIns="0" rIns="0">
            <a:spAutoFit/>
          </a:bodyPr>
          <a:lstStyle/>
          <a:p>
            <a:pPr algn="ctr">
              <a:lnSpc>
                <a:spcPts val="5173"/>
              </a:lnSpc>
            </a:pPr>
            <a:r>
              <a:rPr lang="en-US" sz="5022">
                <a:solidFill>
                  <a:srgbClr val="FFFFFF"/>
                </a:solidFill>
                <a:latin typeface="Arimo Bold"/>
              </a:rPr>
              <a:t>DRASSETA ALIYYU DARMANSYAH </a:t>
            </a:r>
          </a:p>
          <a:p>
            <a:pPr algn="ctr">
              <a:lnSpc>
                <a:spcPts val="5173"/>
              </a:lnSpc>
            </a:pPr>
            <a:r>
              <a:rPr lang="en-US" sz="5022">
                <a:solidFill>
                  <a:srgbClr val="FFFFFF"/>
                </a:solidFill>
                <a:latin typeface="Arimo Bold"/>
              </a:rPr>
              <a:t>MUHAMMAD RIFKI PRATAMA </a:t>
            </a:r>
          </a:p>
          <a:p>
            <a:pPr algn="ctr">
              <a:lnSpc>
                <a:spcPts val="5173"/>
              </a:lnSpc>
            </a:pPr>
            <a:r>
              <a:rPr lang="en-US" sz="5022">
                <a:solidFill>
                  <a:srgbClr val="FFFFFF"/>
                </a:solidFill>
                <a:latin typeface="Arimo Bold"/>
              </a:rPr>
              <a:t>SHARIF FATIH ASAD MASYHUR</a:t>
            </a:r>
          </a:p>
          <a:p>
            <a:pPr algn="ctr">
              <a:lnSpc>
                <a:spcPts val="5173"/>
              </a:lnSpc>
            </a:pPr>
            <a:r>
              <a:rPr lang="en-US" sz="5022">
                <a:solidFill>
                  <a:srgbClr val="FFFFFF"/>
                </a:solidFill>
                <a:latin typeface="Arimo Bold"/>
              </a:rPr>
              <a:t> VALENTINO FARISH ADRIAN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1219200" y="1639016"/>
            <a:ext cx="8385935" cy="1060451"/>
          </a:xfrm>
          <a:prstGeom prst="rect">
            <a:avLst/>
          </a:prstGeom>
        </p:spPr>
        <p:txBody>
          <a:bodyPr anchor="t" rtlCol="false" tIns="0" lIns="0" bIns="0" rIns="0">
            <a:spAutoFit/>
          </a:bodyPr>
          <a:lstStyle/>
          <a:p>
            <a:pPr algn="l" marL="0" indent="0" lvl="0">
              <a:lnSpc>
                <a:spcPts val="8000"/>
              </a:lnSpc>
            </a:pPr>
            <a:r>
              <a:rPr lang="en-US" sz="8000" spc="-336">
                <a:solidFill>
                  <a:srgbClr val="3139A8"/>
                </a:solidFill>
                <a:latin typeface="Be Vietnam Ultra-Bold"/>
              </a:rPr>
              <a:t>INTRODUCTION</a:t>
            </a:r>
          </a:p>
        </p:txBody>
      </p:sp>
      <p:sp>
        <p:nvSpPr>
          <p:cNvPr name="TextBox 3" id="3"/>
          <p:cNvSpPr txBox="true"/>
          <p:nvPr/>
        </p:nvSpPr>
        <p:spPr>
          <a:xfrm rot="0">
            <a:off x="1219200" y="2982553"/>
            <a:ext cx="7570711" cy="6376417"/>
          </a:xfrm>
          <a:prstGeom prst="rect">
            <a:avLst/>
          </a:prstGeom>
        </p:spPr>
        <p:txBody>
          <a:bodyPr anchor="t" rtlCol="false" tIns="0" lIns="0" bIns="0" rIns="0">
            <a:spAutoFit/>
          </a:bodyPr>
          <a:lstStyle/>
          <a:p>
            <a:pPr algn="l">
              <a:lnSpc>
                <a:spcPts val="4211"/>
              </a:lnSpc>
            </a:pPr>
            <a:r>
              <a:rPr lang="en-US" sz="2599">
                <a:solidFill>
                  <a:srgbClr val="3139A8"/>
                </a:solidFill>
                <a:latin typeface="Quicksand Medium"/>
              </a:rPr>
              <a:t>MyToDo adalah program serbaguna yang dirancang untuk membantu pengguna mengatur tugas dan aktivitas harian. Baik itu tugas yang berhubungan dengan pekerjaan, tugas pribadi, atau tujuan jangka panjang, user dapat dengan mudah memasukkan dan memprioritaskannya dalam daftar tugas tersebut. Dengan menetapkan tenggat waktu dan menjadwalkan tugas secara akurat, MyToDo memberdayakan pengguna untuk menyelesaikan pekerjaan secara efisien dan efektif.</a:t>
            </a:r>
          </a:p>
        </p:txBody>
      </p:sp>
      <p:grpSp>
        <p:nvGrpSpPr>
          <p:cNvPr name="Group 4" id="4"/>
          <p:cNvGrpSpPr>
            <a:grpSpLocks noChangeAspect="true"/>
          </p:cNvGrpSpPr>
          <p:nvPr/>
        </p:nvGrpSpPr>
        <p:grpSpPr>
          <a:xfrm rot="0">
            <a:off x="9945531" y="1486616"/>
            <a:ext cx="7313769" cy="7313769"/>
            <a:chOff x="0" y="0"/>
            <a:chExt cx="3282950" cy="3282950"/>
          </a:xfrm>
        </p:grpSpPr>
        <p:sp>
          <p:nvSpPr>
            <p:cNvPr name="Freeform 5" id="5"/>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16666" t="0" r="-16666"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sp>
        <p:nvSpPr>
          <p:cNvPr name="Freeform 2" id="2"/>
          <p:cNvSpPr/>
          <p:nvPr/>
        </p:nvSpPr>
        <p:spPr>
          <a:xfrm flipH="false" flipV="false" rot="0">
            <a:off x="2463552" y="2353768"/>
            <a:ext cx="2692176" cy="1507619"/>
          </a:xfrm>
          <a:custGeom>
            <a:avLst/>
            <a:gdLst/>
            <a:ahLst/>
            <a:cxnLst/>
            <a:rect r="r" b="b" t="t" l="l"/>
            <a:pathLst>
              <a:path h="1507619" w="2692176">
                <a:moveTo>
                  <a:pt x="0" y="0"/>
                </a:moveTo>
                <a:lnTo>
                  <a:pt x="2692177" y="0"/>
                </a:lnTo>
                <a:lnTo>
                  <a:pt x="2692177" y="1507619"/>
                </a:lnTo>
                <a:lnTo>
                  <a:pt x="0" y="1507619"/>
                </a:lnTo>
                <a:lnTo>
                  <a:pt x="0" y="0"/>
                </a:lnTo>
                <a:close/>
              </a:path>
            </a:pathLst>
          </a:custGeom>
          <a:blipFill>
            <a:blip r:embed="rId2"/>
            <a:stretch>
              <a:fillRect l="0" t="0" r="0" b="0"/>
            </a:stretch>
          </a:blipFill>
        </p:spPr>
      </p:sp>
      <p:sp>
        <p:nvSpPr>
          <p:cNvPr name="Freeform 3" id="3"/>
          <p:cNvSpPr/>
          <p:nvPr/>
        </p:nvSpPr>
        <p:spPr>
          <a:xfrm flipH="false" flipV="false" rot="0">
            <a:off x="2499666" y="4260126"/>
            <a:ext cx="2619949" cy="1309974"/>
          </a:xfrm>
          <a:custGeom>
            <a:avLst/>
            <a:gdLst/>
            <a:ahLst/>
            <a:cxnLst/>
            <a:rect r="r" b="b" t="t" l="l"/>
            <a:pathLst>
              <a:path h="1309974" w="2619949">
                <a:moveTo>
                  <a:pt x="0" y="0"/>
                </a:moveTo>
                <a:lnTo>
                  <a:pt x="2619949" y="0"/>
                </a:lnTo>
                <a:lnTo>
                  <a:pt x="2619949" y="1309974"/>
                </a:lnTo>
                <a:lnTo>
                  <a:pt x="0" y="1309974"/>
                </a:lnTo>
                <a:lnTo>
                  <a:pt x="0" y="0"/>
                </a:lnTo>
                <a:close/>
              </a:path>
            </a:pathLst>
          </a:custGeom>
          <a:blipFill>
            <a:blip r:embed="rId3"/>
            <a:stretch>
              <a:fillRect l="0" t="0" r="0" b="0"/>
            </a:stretch>
          </a:blipFill>
        </p:spPr>
      </p:sp>
      <p:sp>
        <p:nvSpPr>
          <p:cNvPr name="Freeform 4" id="4"/>
          <p:cNvSpPr/>
          <p:nvPr/>
        </p:nvSpPr>
        <p:spPr>
          <a:xfrm flipH="false" flipV="false" rot="0">
            <a:off x="2499666" y="6013012"/>
            <a:ext cx="2604199" cy="1360694"/>
          </a:xfrm>
          <a:custGeom>
            <a:avLst/>
            <a:gdLst/>
            <a:ahLst/>
            <a:cxnLst/>
            <a:rect r="r" b="b" t="t" l="l"/>
            <a:pathLst>
              <a:path h="1360694" w="2604199">
                <a:moveTo>
                  <a:pt x="0" y="0"/>
                </a:moveTo>
                <a:lnTo>
                  <a:pt x="2604199" y="0"/>
                </a:lnTo>
                <a:lnTo>
                  <a:pt x="2604199" y="1360694"/>
                </a:lnTo>
                <a:lnTo>
                  <a:pt x="0" y="1360694"/>
                </a:lnTo>
                <a:lnTo>
                  <a:pt x="0" y="0"/>
                </a:lnTo>
                <a:close/>
              </a:path>
            </a:pathLst>
          </a:custGeom>
          <a:blipFill>
            <a:blip r:embed="rId4"/>
            <a:stretch>
              <a:fillRect l="0" t="0" r="0" b="0"/>
            </a:stretch>
          </a:blipFill>
        </p:spPr>
      </p:sp>
      <p:sp>
        <p:nvSpPr>
          <p:cNvPr name="Freeform 5" id="5"/>
          <p:cNvSpPr/>
          <p:nvPr/>
        </p:nvSpPr>
        <p:spPr>
          <a:xfrm flipH="false" flipV="false" rot="0">
            <a:off x="2568971" y="7865204"/>
            <a:ext cx="2534894" cy="1425878"/>
          </a:xfrm>
          <a:custGeom>
            <a:avLst/>
            <a:gdLst/>
            <a:ahLst/>
            <a:cxnLst/>
            <a:rect r="r" b="b" t="t" l="l"/>
            <a:pathLst>
              <a:path h="1425878" w="2534894">
                <a:moveTo>
                  <a:pt x="0" y="0"/>
                </a:moveTo>
                <a:lnTo>
                  <a:pt x="2534894" y="0"/>
                </a:lnTo>
                <a:lnTo>
                  <a:pt x="2534894" y="1425878"/>
                </a:lnTo>
                <a:lnTo>
                  <a:pt x="0" y="1425878"/>
                </a:lnTo>
                <a:lnTo>
                  <a:pt x="0" y="0"/>
                </a:lnTo>
                <a:close/>
              </a:path>
            </a:pathLst>
          </a:custGeom>
          <a:blipFill>
            <a:blip r:embed="rId5"/>
            <a:stretch>
              <a:fillRect l="0" t="0" r="0" b="0"/>
            </a:stretch>
          </a:blipFill>
        </p:spPr>
      </p:sp>
      <p:sp>
        <p:nvSpPr>
          <p:cNvPr name="TextBox 6" id="6"/>
          <p:cNvSpPr txBox="true"/>
          <p:nvPr/>
        </p:nvSpPr>
        <p:spPr>
          <a:xfrm rot="0">
            <a:off x="3458484" y="624028"/>
            <a:ext cx="11371031" cy="1024890"/>
          </a:xfrm>
          <a:prstGeom prst="rect">
            <a:avLst/>
          </a:prstGeom>
        </p:spPr>
        <p:txBody>
          <a:bodyPr anchor="t" rtlCol="false" tIns="0" lIns="0" bIns="0" rIns="0">
            <a:spAutoFit/>
          </a:bodyPr>
          <a:lstStyle/>
          <a:p>
            <a:pPr algn="l" marL="0" indent="0" lvl="0">
              <a:lnSpc>
                <a:spcPts val="7979"/>
              </a:lnSpc>
            </a:pPr>
            <a:r>
              <a:rPr lang="en-US" sz="6999" spc="-293">
                <a:solidFill>
                  <a:srgbClr val="FFFFFF"/>
                </a:solidFill>
                <a:latin typeface="Be Vietnam Ultra-Bold"/>
              </a:rPr>
              <a:t>TECH STACKS (RESOURCES)</a:t>
            </a:r>
          </a:p>
        </p:txBody>
      </p:sp>
      <p:sp>
        <p:nvSpPr>
          <p:cNvPr name="TextBox 7" id="7"/>
          <p:cNvSpPr txBox="true"/>
          <p:nvPr/>
        </p:nvSpPr>
        <p:spPr>
          <a:xfrm rot="0">
            <a:off x="6208736" y="2441304"/>
            <a:ext cx="9397677" cy="1142048"/>
          </a:xfrm>
          <a:prstGeom prst="rect">
            <a:avLst/>
          </a:prstGeom>
        </p:spPr>
        <p:txBody>
          <a:bodyPr anchor="t" rtlCol="false" tIns="0" lIns="0" bIns="0" rIns="0">
            <a:spAutoFit/>
          </a:bodyPr>
          <a:lstStyle/>
          <a:p>
            <a:pPr algn="l">
              <a:lnSpc>
                <a:spcPts val="4657"/>
              </a:lnSpc>
            </a:pPr>
            <a:r>
              <a:rPr lang="en-US" sz="2874">
                <a:solidFill>
                  <a:srgbClr val="FFFFFF"/>
                </a:solidFill>
                <a:latin typeface="Quicksand Medium"/>
              </a:rPr>
              <a:t>Docker digunakan untuk menyediakan deployment dalam lingkungan terisolasi</a:t>
            </a:r>
          </a:p>
        </p:txBody>
      </p:sp>
      <p:sp>
        <p:nvSpPr>
          <p:cNvPr name="TextBox 8" id="8"/>
          <p:cNvSpPr txBox="true"/>
          <p:nvPr/>
        </p:nvSpPr>
        <p:spPr>
          <a:xfrm rot="0">
            <a:off x="6208736" y="4267889"/>
            <a:ext cx="9397677" cy="1142048"/>
          </a:xfrm>
          <a:prstGeom prst="rect">
            <a:avLst/>
          </a:prstGeom>
        </p:spPr>
        <p:txBody>
          <a:bodyPr anchor="t" rtlCol="false" tIns="0" lIns="0" bIns="0" rIns="0">
            <a:spAutoFit/>
          </a:bodyPr>
          <a:lstStyle/>
          <a:p>
            <a:pPr algn="l">
              <a:lnSpc>
                <a:spcPts val="4657"/>
              </a:lnSpc>
            </a:pPr>
            <a:r>
              <a:rPr lang="en-US" sz="2874">
                <a:solidFill>
                  <a:srgbClr val="FFFFFF"/>
                </a:solidFill>
                <a:latin typeface="Quicksand Medium"/>
              </a:rPr>
              <a:t>NodeJS dalam proyek kita digunakan untuk runtime environment pada backend/server aplikasi MyToDo.</a:t>
            </a:r>
          </a:p>
        </p:txBody>
      </p:sp>
      <p:sp>
        <p:nvSpPr>
          <p:cNvPr name="TextBox 9" id="9"/>
          <p:cNvSpPr txBox="true"/>
          <p:nvPr/>
        </p:nvSpPr>
        <p:spPr>
          <a:xfrm rot="0">
            <a:off x="6208736" y="6012798"/>
            <a:ext cx="9397677" cy="1142048"/>
          </a:xfrm>
          <a:prstGeom prst="rect">
            <a:avLst/>
          </a:prstGeom>
        </p:spPr>
        <p:txBody>
          <a:bodyPr anchor="t" rtlCol="false" tIns="0" lIns="0" bIns="0" rIns="0">
            <a:spAutoFit/>
          </a:bodyPr>
          <a:lstStyle/>
          <a:p>
            <a:pPr algn="l">
              <a:lnSpc>
                <a:spcPts val="4657"/>
              </a:lnSpc>
            </a:pPr>
            <a:r>
              <a:rPr lang="en-US" sz="2874">
                <a:solidFill>
                  <a:srgbClr val="FFFFFF"/>
                </a:solidFill>
                <a:latin typeface="Quicksand Medium"/>
              </a:rPr>
              <a:t>Postman pada program kita digunakan untuk menguji permintaan API dan stabilitas API.</a:t>
            </a:r>
          </a:p>
        </p:txBody>
      </p:sp>
      <p:sp>
        <p:nvSpPr>
          <p:cNvPr name="TextBox 10" id="10"/>
          <p:cNvSpPr txBox="true"/>
          <p:nvPr/>
        </p:nvSpPr>
        <p:spPr>
          <a:xfrm rot="0">
            <a:off x="6208736" y="7645169"/>
            <a:ext cx="9397677" cy="1732598"/>
          </a:xfrm>
          <a:prstGeom prst="rect">
            <a:avLst/>
          </a:prstGeom>
        </p:spPr>
        <p:txBody>
          <a:bodyPr anchor="t" rtlCol="false" tIns="0" lIns="0" bIns="0" rIns="0">
            <a:spAutoFit/>
          </a:bodyPr>
          <a:lstStyle/>
          <a:p>
            <a:pPr algn="l">
              <a:lnSpc>
                <a:spcPts val="4657"/>
              </a:lnSpc>
            </a:pPr>
            <a:r>
              <a:rPr lang="en-US" sz="2874">
                <a:solidFill>
                  <a:srgbClr val="FFFFFF"/>
                </a:solidFill>
                <a:latin typeface="Quicksand Medium"/>
              </a:rPr>
              <a:t>Kami menggunakan MongoDB untuk data request user dalam dokumen yang berisi tipe jenis data string, int, dan lain-lain.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929498" y="2057400"/>
            <a:ext cx="6573163" cy="6172200"/>
          </a:xfrm>
          <a:custGeom>
            <a:avLst/>
            <a:gdLst/>
            <a:ahLst/>
            <a:cxnLst/>
            <a:rect r="r" b="b" t="t" l="l"/>
            <a:pathLst>
              <a:path h="6172200" w="6573163">
                <a:moveTo>
                  <a:pt x="0" y="0"/>
                </a:moveTo>
                <a:lnTo>
                  <a:pt x="6573163" y="0"/>
                </a:lnTo>
                <a:lnTo>
                  <a:pt x="6573163" y="6172200"/>
                </a:lnTo>
                <a:lnTo>
                  <a:pt x="0" y="6172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509401" y="2124075"/>
            <a:ext cx="8936763" cy="993142"/>
          </a:xfrm>
          <a:prstGeom prst="rect">
            <a:avLst/>
          </a:prstGeom>
        </p:spPr>
        <p:txBody>
          <a:bodyPr anchor="t" rtlCol="false" tIns="0" lIns="0" bIns="0" rIns="0">
            <a:spAutoFit/>
          </a:bodyPr>
          <a:lstStyle/>
          <a:p>
            <a:pPr algn="l" marL="0" indent="0" lvl="0">
              <a:lnSpc>
                <a:spcPts val="7630"/>
              </a:lnSpc>
            </a:pPr>
            <a:r>
              <a:rPr lang="en-US" sz="7000" spc="-294">
                <a:solidFill>
                  <a:srgbClr val="3139A8"/>
                </a:solidFill>
                <a:latin typeface="Be Vietnam Ultra-Bold"/>
              </a:rPr>
              <a:t>APP FEATURES</a:t>
            </a:r>
          </a:p>
        </p:txBody>
      </p:sp>
      <p:sp>
        <p:nvSpPr>
          <p:cNvPr name="TextBox 4" id="4"/>
          <p:cNvSpPr txBox="true"/>
          <p:nvPr/>
        </p:nvSpPr>
        <p:spPr>
          <a:xfrm rot="0">
            <a:off x="1028700" y="3696121"/>
            <a:ext cx="8682170" cy="4194894"/>
          </a:xfrm>
          <a:prstGeom prst="rect">
            <a:avLst/>
          </a:prstGeom>
        </p:spPr>
        <p:txBody>
          <a:bodyPr anchor="t" rtlCol="false" tIns="0" lIns="0" bIns="0" rIns="0">
            <a:spAutoFit/>
          </a:bodyPr>
          <a:lstStyle/>
          <a:p>
            <a:pPr algn="l" marL="898112" indent="-449056" lvl="1">
              <a:lnSpc>
                <a:spcPts val="6738"/>
              </a:lnSpc>
              <a:buFont typeface="Arial"/>
              <a:buChar char="•"/>
            </a:pPr>
            <a:r>
              <a:rPr lang="en-US" sz="4159">
                <a:solidFill>
                  <a:srgbClr val="3139A8"/>
                </a:solidFill>
                <a:latin typeface="Quicksand Medium"/>
              </a:rPr>
              <a:t>Mengelola deadline tugas</a:t>
            </a:r>
          </a:p>
          <a:p>
            <a:pPr algn="l" marL="898112" indent="-449056" lvl="1">
              <a:lnSpc>
                <a:spcPts val="6738"/>
              </a:lnSpc>
              <a:buFont typeface="Arial"/>
              <a:buChar char="•"/>
            </a:pPr>
            <a:r>
              <a:rPr lang="en-US" sz="4159">
                <a:solidFill>
                  <a:srgbClr val="3139A8"/>
                </a:solidFill>
                <a:latin typeface="Quicksand Medium"/>
              </a:rPr>
              <a:t>Mengelola aktivitas atau tugas</a:t>
            </a:r>
          </a:p>
          <a:p>
            <a:pPr algn="l" marL="898112" indent="-449056" lvl="1">
              <a:lnSpc>
                <a:spcPts val="6738"/>
              </a:lnSpc>
              <a:buFont typeface="Arial"/>
              <a:buChar char="•"/>
            </a:pPr>
            <a:r>
              <a:rPr lang="en-US" sz="4159">
                <a:solidFill>
                  <a:srgbClr val="3139A8"/>
                </a:solidFill>
                <a:latin typeface="Quicksand Medium"/>
              </a:rPr>
              <a:t>Dapat mengatur jadwal kelas</a:t>
            </a:r>
          </a:p>
          <a:p>
            <a:pPr algn="l" marL="898112" indent="-449056" lvl="1">
              <a:lnSpc>
                <a:spcPts val="6738"/>
              </a:lnSpc>
              <a:buFont typeface="Arial"/>
              <a:buChar char="•"/>
            </a:pPr>
            <a:r>
              <a:rPr lang="en-US" sz="4159">
                <a:solidFill>
                  <a:srgbClr val="3139A8"/>
                </a:solidFill>
                <a:latin typeface="Quicksand Medium"/>
              </a:rPr>
              <a:t>Tampilan web yang simpel dan user-friendly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grpSp>
        <p:nvGrpSpPr>
          <p:cNvPr name="Group 2" id="2"/>
          <p:cNvGrpSpPr/>
          <p:nvPr/>
        </p:nvGrpSpPr>
        <p:grpSpPr>
          <a:xfrm rot="0">
            <a:off x="10100733" y="-633455"/>
            <a:ext cx="9434011" cy="11553911"/>
            <a:chOff x="0" y="0"/>
            <a:chExt cx="2385741" cy="2921836"/>
          </a:xfrm>
        </p:grpSpPr>
        <p:sp>
          <p:nvSpPr>
            <p:cNvPr name="Freeform 3" id="3"/>
            <p:cNvSpPr/>
            <p:nvPr/>
          </p:nvSpPr>
          <p:spPr>
            <a:xfrm flipH="false" flipV="false" rot="0">
              <a:off x="0" y="0"/>
              <a:ext cx="2385741" cy="2921836"/>
            </a:xfrm>
            <a:custGeom>
              <a:avLst/>
              <a:gdLst/>
              <a:ahLst/>
              <a:cxnLst/>
              <a:rect r="r" b="b" t="t" l="l"/>
              <a:pathLst>
                <a:path h="2921836" w="2385741">
                  <a:moveTo>
                    <a:pt x="0" y="0"/>
                  </a:moveTo>
                  <a:lnTo>
                    <a:pt x="2385741" y="0"/>
                  </a:lnTo>
                  <a:lnTo>
                    <a:pt x="2385741" y="2921836"/>
                  </a:lnTo>
                  <a:lnTo>
                    <a:pt x="0" y="2921836"/>
                  </a:lnTo>
                  <a:close/>
                </a:path>
              </a:pathLst>
            </a:custGeom>
            <a:solidFill>
              <a:srgbClr val="F1EBE5"/>
            </a:solidFill>
          </p:spPr>
        </p:sp>
        <p:sp>
          <p:nvSpPr>
            <p:cNvPr name="TextBox 4" id="4"/>
            <p:cNvSpPr txBox="true"/>
            <p:nvPr/>
          </p:nvSpPr>
          <p:spPr>
            <a:xfrm>
              <a:off x="0" y="19050"/>
              <a:ext cx="2385741" cy="2902786"/>
            </a:xfrm>
            <a:prstGeom prst="rect">
              <a:avLst/>
            </a:prstGeom>
          </p:spPr>
          <p:txBody>
            <a:bodyPr anchor="ctr" rtlCol="false" tIns="50800" lIns="50800" bIns="50800" rIns="50800"/>
            <a:lstStyle/>
            <a:p>
              <a:pPr algn="ctr">
                <a:lnSpc>
                  <a:spcPts val="2266"/>
                </a:lnSpc>
              </a:pPr>
            </a:p>
          </p:txBody>
        </p:sp>
      </p:grpSp>
      <p:sp>
        <p:nvSpPr>
          <p:cNvPr name="Freeform 5" id="5"/>
          <p:cNvSpPr/>
          <p:nvPr/>
        </p:nvSpPr>
        <p:spPr>
          <a:xfrm flipH="false" flipV="false" rot="0">
            <a:off x="11164457" y="1714729"/>
            <a:ext cx="5904343" cy="6857542"/>
          </a:xfrm>
          <a:custGeom>
            <a:avLst/>
            <a:gdLst/>
            <a:ahLst/>
            <a:cxnLst/>
            <a:rect r="r" b="b" t="t" l="l"/>
            <a:pathLst>
              <a:path h="6857542" w="5904343">
                <a:moveTo>
                  <a:pt x="0" y="0"/>
                </a:moveTo>
                <a:lnTo>
                  <a:pt x="5904343" y="0"/>
                </a:lnTo>
                <a:lnTo>
                  <a:pt x="5904343" y="6857542"/>
                </a:lnTo>
                <a:lnTo>
                  <a:pt x="0" y="68575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219200" y="1066800"/>
            <a:ext cx="8385935" cy="1024890"/>
          </a:xfrm>
          <a:prstGeom prst="rect">
            <a:avLst/>
          </a:prstGeom>
        </p:spPr>
        <p:txBody>
          <a:bodyPr anchor="t" rtlCol="false" tIns="0" lIns="0" bIns="0" rIns="0">
            <a:spAutoFit/>
          </a:bodyPr>
          <a:lstStyle/>
          <a:p>
            <a:pPr algn="l" marL="0" indent="0" lvl="0">
              <a:lnSpc>
                <a:spcPts val="7979"/>
              </a:lnSpc>
            </a:pPr>
            <a:r>
              <a:rPr lang="en-US" sz="6999" spc="-293">
                <a:solidFill>
                  <a:srgbClr val="FFFFFF"/>
                </a:solidFill>
                <a:latin typeface="Be Vietnam Ultra-Bold"/>
              </a:rPr>
              <a:t>CRUD OPERATION</a:t>
            </a:r>
          </a:p>
        </p:txBody>
      </p:sp>
      <p:sp>
        <p:nvSpPr>
          <p:cNvPr name="TextBox 7" id="7"/>
          <p:cNvSpPr txBox="true"/>
          <p:nvPr/>
        </p:nvSpPr>
        <p:spPr>
          <a:xfrm rot="0">
            <a:off x="1219200" y="2603356"/>
            <a:ext cx="7570711" cy="7046215"/>
          </a:xfrm>
          <a:prstGeom prst="rect">
            <a:avLst/>
          </a:prstGeom>
        </p:spPr>
        <p:txBody>
          <a:bodyPr anchor="t" rtlCol="false" tIns="0" lIns="0" bIns="0" rIns="0">
            <a:spAutoFit/>
          </a:bodyPr>
          <a:lstStyle/>
          <a:p>
            <a:pPr algn="l" marL="626104" indent="-313052" lvl="1">
              <a:lnSpc>
                <a:spcPts val="4697"/>
              </a:lnSpc>
              <a:buFont typeface="Arial"/>
              <a:buChar char="•"/>
            </a:pPr>
            <a:r>
              <a:rPr lang="en-US" sz="2899">
                <a:solidFill>
                  <a:srgbClr val="FFFFFF"/>
                </a:solidFill>
                <a:latin typeface="Quicksand Medium"/>
              </a:rPr>
              <a:t>Create (C): Menambahkan kegiatan/aktivitas baru pada MyToDo list dengan bantuan API POST.</a:t>
            </a:r>
          </a:p>
          <a:p>
            <a:pPr algn="l" marL="626104" indent="-313052" lvl="1">
              <a:lnSpc>
                <a:spcPts val="4697"/>
              </a:lnSpc>
              <a:buFont typeface="Arial"/>
              <a:buChar char="•"/>
            </a:pPr>
            <a:r>
              <a:rPr lang="en-US" sz="2899">
                <a:solidFill>
                  <a:srgbClr val="FFFFFF"/>
                </a:solidFill>
                <a:latin typeface="Quicksand Medium"/>
              </a:rPr>
              <a:t>Read (R): Operasi pengambilan data dari kegiatan/aktivitas yang telah dibuat oleh user dengan API GET .</a:t>
            </a:r>
          </a:p>
          <a:p>
            <a:pPr algn="l" marL="626104" indent="-313052" lvl="1">
              <a:lnSpc>
                <a:spcPts val="4697"/>
              </a:lnSpc>
              <a:buFont typeface="Arial"/>
              <a:buChar char="•"/>
            </a:pPr>
            <a:r>
              <a:rPr lang="en-US" sz="2899">
                <a:solidFill>
                  <a:srgbClr val="FFFFFF"/>
                </a:solidFill>
                <a:latin typeface="Quicksand Medium"/>
              </a:rPr>
              <a:t>Update (U): Operasi untuk merubah atau merivisi data kegiatan/aktivitas ke data yang baru dengan API PUT.</a:t>
            </a:r>
          </a:p>
          <a:p>
            <a:pPr algn="l" marL="626104" indent="-313052" lvl="1">
              <a:lnSpc>
                <a:spcPts val="4697"/>
              </a:lnSpc>
              <a:buFont typeface="Arial"/>
              <a:buChar char="•"/>
            </a:pPr>
            <a:r>
              <a:rPr lang="en-US" sz="2899">
                <a:solidFill>
                  <a:srgbClr val="FFFFFF"/>
                </a:solidFill>
                <a:latin typeface="Quicksand Medium"/>
              </a:rPr>
              <a:t>Delete (D): Untuk menghapus data kegiatan/aktivitas user dengan API DELETE.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grpSp>
        <p:nvGrpSpPr>
          <p:cNvPr name="Group 2" id="2"/>
          <p:cNvGrpSpPr/>
          <p:nvPr/>
        </p:nvGrpSpPr>
        <p:grpSpPr>
          <a:xfrm rot="0">
            <a:off x="1375485" y="2766525"/>
            <a:ext cx="15537030" cy="5497469"/>
            <a:chOff x="0" y="0"/>
            <a:chExt cx="2084736" cy="737642"/>
          </a:xfrm>
        </p:grpSpPr>
        <p:sp>
          <p:nvSpPr>
            <p:cNvPr name="Freeform 3" id="3"/>
            <p:cNvSpPr/>
            <p:nvPr/>
          </p:nvSpPr>
          <p:spPr>
            <a:xfrm flipH="false" flipV="false" rot="0">
              <a:off x="0" y="0"/>
              <a:ext cx="2084736" cy="737642"/>
            </a:xfrm>
            <a:custGeom>
              <a:avLst/>
              <a:gdLst/>
              <a:ahLst/>
              <a:cxnLst/>
              <a:rect r="r" b="b" t="t" l="l"/>
              <a:pathLst>
                <a:path h="737642" w="2084736">
                  <a:moveTo>
                    <a:pt x="11461" y="0"/>
                  </a:moveTo>
                  <a:lnTo>
                    <a:pt x="2073276" y="0"/>
                  </a:lnTo>
                  <a:cubicBezTo>
                    <a:pt x="2079605" y="0"/>
                    <a:pt x="2084736" y="5131"/>
                    <a:pt x="2084736" y="11461"/>
                  </a:cubicBezTo>
                  <a:lnTo>
                    <a:pt x="2084736" y="726182"/>
                  </a:lnTo>
                  <a:cubicBezTo>
                    <a:pt x="2084736" y="732511"/>
                    <a:pt x="2079605" y="737642"/>
                    <a:pt x="2073276" y="737642"/>
                  </a:cubicBezTo>
                  <a:lnTo>
                    <a:pt x="11461" y="737642"/>
                  </a:lnTo>
                  <a:cubicBezTo>
                    <a:pt x="5131" y="737642"/>
                    <a:pt x="0" y="732511"/>
                    <a:pt x="0" y="726182"/>
                  </a:cubicBezTo>
                  <a:lnTo>
                    <a:pt x="0" y="11461"/>
                  </a:lnTo>
                  <a:cubicBezTo>
                    <a:pt x="0" y="5131"/>
                    <a:pt x="5131" y="0"/>
                    <a:pt x="11461" y="0"/>
                  </a:cubicBezTo>
                  <a:close/>
                </a:path>
              </a:pathLst>
            </a:custGeom>
            <a:blipFill>
              <a:blip r:embed="rId2"/>
              <a:stretch>
                <a:fillRect l="0" t="0" r="0" b="0"/>
              </a:stretch>
            </a:blipFill>
          </p:spPr>
        </p:sp>
      </p:grpSp>
      <p:sp>
        <p:nvSpPr>
          <p:cNvPr name="TextBox 4" id="4"/>
          <p:cNvSpPr txBox="true"/>
          <p:nvPr/>
        </p:nvSpPr>
        <p:spPr>
          <a:xfrm rot="0">
            <a:off x="4951032" y="1066800"/>
            <a:ext cx="8385935" cy="1024890"/>
          </a:xfrm>
          <a:prstGeom prst="rect">
            <a:avLst/>
          </a:prstGeom>
        </p:spPr>
        <p:txBody>
          <a:bodyPr anchor="t" rtlCol="false" tIns="0" lIns="0" bIns="0" rIns="0">
            <a:spAutoFit/>
          </a:bodyPr>
          <a:lstStyle/>
          <a:p>
            <a:pPr algn="ctr" marL="0" indent="0" lvl="0">
              <a:lnSpc>
                <a:spcPts val="7979"/>
              </a:lnSpc>
            </a:pPr>
            <a:r>
              <a:rPr lang="en-US" sz="6999" spc="-293">
                <a:solidFill>
                  <a:srgbClr val="FFFFFF"/>
                </a:solidFill>
                <a:latin typeface="Be Vietnam Ultra-Bold"/>
              </a:rPr>
              <a:t>WEB OVERVIEW</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005717" y="1821359"/>
            <a:ext cx="7253583" cy="6644282"/>
          </a:xfrm>
          <a:custGeom>
            <a:avLst/>
            <a:gdLst/>
            <a:ahLst/>
            <a:cxnLst/>
            <a:rect r="r" b="b" t="t" l="l"/>
            <a:pathLst>
              <a:path h="6644282" w="7253583">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4189027"/>
            <a:ext cx="9123720" cy="1943168"/>
          </a:xfrm>
          <a:prstGeom prst="rect">
            <a:avLst/>
          </a:prstGeom>
        </p:spPr>
        <p:txBody>
          <a:bodyPr anchor="t" rtlCol="false" tIns="0" lIns="0" bIns="0" rIns="0">
            <a:spAutoFit/>
          </a:bodyPr>
          <a:lstStyle/>
          <a:p>
            <a:pPr algn="l" marL="0" indent="0" lvl="0">
              <a:lnSpc>
                <a:spcPts val="14368"/>
              </a:lnSpc>
            </a:pPr>
            <a:r>
              <a:rPr lang="en-US" sz="14966" spc="-628">
                <a:solidFill>
                  <a:srgbClr val="3139A8"/>
                </a:solidFill>
                <a:latin typeface="Be Vietnam Ultra-Bold"/>
              </a:rPr>
              <a:t>THANKS.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DAGHXHC4-P8</dc:identifier>
  <dcterms:modified xsi:type="dcterms:W3CDTF">2011-08-01T06:04:30Z</dcterms:modified>
  <cp:revision>1</cp:revision>
  <dc:title>PPT_MyToDo_SBD02</dc:title>
</cp:coreProperties>
</file>

<file path=docProps/thumbnail.jpeg>
</file>